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512" r:id="rId3"/>
    <p:sldId id="522" r:id="rId4"/>
    <p:sldId id="544" r:id="rId5"/>
    <p:sldId id="535" r:id="rId6"/>
    <p:sldId id="537" r:id="rId7"/>
    <p:sldId id="265" r:id="rId8"/>
    <p:sldId id="373" r:id="rId9"/>
    <p:sldId id="545" r:id="rId10"/>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65492" autoAdjust="0"/>
  </p:normalViewPr>
  <p:slideViewPr>
    <p:cSldViewPr snapToGrid="0">
      <p:cViewPr varScale="1">
        <p:scale>
          <a:sx n="56" d="100"/>
          <a:sy n="56" d="100"/>
        </p:scale>
        <p:origin x="11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日付プレースホルダー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587D09-B2C0-4C1D-B0DF-367F3A23BD44}"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ノート プレースホルダー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0B39C7-4EAB-47BB-8D87-B8C2DD15E7A1}" type="slidenum">
              <a:rPr kumimoji="1" lang="ja-JP" altLang="en-US" smtClean="0"/>
              <a:t>‹#›</a:t>
            </a:fld>
            <a:endParaRPr kumimoji="1" lang="ja-JP" altLang="en-US"/>
          </a:p>
        </p:txBody>
      </p:sp>
    </p:spTree>
    <p:extLst>
      <p:ext uri="{BB962C8B-B14F-4D97-AF65-F5344CB8AC3E}">
        <p14:creationId xmlns:p14="http://schemas.microsoft.com/office/powerpoint/2010/main" val="32676672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1</a:t>
            </a:fld>
            <a:endParaRPr kumimoji="1" lang="ja-JP" altLang="en-US"/>
          </a:p>
        </p:txBody>
      </p:sp>
    </p:spTree>
    <p:extLst>
      <p:ext uri="{BB962C8B-B14F-4D97-AF65-F5344CB8AC3E}">
        <p14:creationId xmlns:p14="http://schemas.microsoft.com/office/powerpoint/2010/main" val="150985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1240" indent="-181240">
              <a:buFont typeface="Arial" panose="020B0604020202020204" pitchFamily="34" charset="0"/>
              <a:buChar char="•"/>
            </a:pPr>
            <a:r>
              <a:rPr kumimoji="1" lang="ja-JP" altLang="en-US" dirty="0"/>
              <a:t>「これから手帳」は赤色の少し大きな手帳と「おくすり手帳」サイズの白い手帳で構成されています。</a:t>
            </a:r>
            <a:endParaRPr kumimoji="1" lang="en-US" altLang="ja-JP" dirty="0"/>
          </a:p>
          <a:p>
            <a:pPr marL="181240" indent="-181240">
              <a:buFont typeface="Arial" panose="020B0604020202020204" pitchFamily="34" charset="0"/>
              <a:buChar char="•"/>
            </a:pPr>
            <a:r>
              <a:rPr kumimoji="1" lang="ja-JP" altLang="en-US" dirty="0"/>
              <a:t>この手帳は、自立支援多職種ネットワーク推進会議から誕生しました。</a:t>
            </a:r>
            <a:endParaRPr kumimoji="1" lang="en-US" altLang="ja-JP"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自立支援多職種ネットワーク推進会議の目的は、</a:t>
            </a:r>
            <a:br>
              <a:rPr kumimoji="1" lang="en-US" altLang="ja-JP" dirty="0"/>
            </a:br>
            <a:r>
              <a:rPr kumimoji="1" lang="ja-JP" altLang="en-US" dirty="0"/>
              <a:t>地域包括ケアシステムの構築にあたり専門職間で「自立支援」に対する“規範的統合”を行うこと、</a:t>
            </a:r>
            <a:br>
              <a:rPr kumimoji="1" lang="en-US" altLang="ja-JP" dirty="0"/>
            </a:br>
            <a:r>
              <a:rPr kumimoji="1" lang="ja-JP" altLang="en-US" dirty="0"/>
              <a:t>そして、顔の見える関係から、その先へ進めて、県民の生活を守り・支える多職種連携を確立することです！</a:t>
            </a:r>
          </a:p>
          <a:p>
            <a:pPr marL="181240" indent="-181240">
              <a:buFont typeface="Arial" panose="020B0604020202020204" pitchFamily="34" charset="0"/>
              <a:buChar char="•"/>
            </a:pPr>
            <a:r>
              <a:rPr kumimoji="1" lang="ja-JP" altLang="en-US" dirty="0"/>
              <a:t>赤い手帳の裏表紙を開きますとその参加団体の一覧が掲載されています。</a:t>
            </a:r>
            <a:endParaRPr kumimoji="1" lang="en-US" altLang="ja-JP" dirty="0"/>
          </a:p>
          <a:p>
            <a:pPr marL="181240" indent="-181240">
              <a:buFont typeface="Arial" panose="020B0604020202020204" pitchFamily="34" charset="0"/>
              <a:buChar char="•"/>
            </a:pPr>
            <a:r>
              <a:rPr kumimoji="1" lang="ja-JP" altLang="en-US" dirty="0"/>
              <a:t>この手帳では、広島県の専門職の代表が一堂に集まり、検討を重ね、県民の皆さんがいつまでも自分らしく</a:t>
            </a:r>
            <a:r>
              <a:rPr kumimoji="1" lang="ja-JP" altLang="en-US"/>
              <a:t>生活するための大切</a:t>
            </a:r>
            <a:r>
              <a:rPr kumimoji="1" lang="ja-JP" altLang="en-US" dirty="0"/>
              <a:t>なポイント</a:t>
            </a:r>
            <a:r>
              <a:rPr kumimoji="1" lang="ja-JP" altLang="en-US"/>
              <a:t>をまとめ、</a:t>
            </a:r>
            <a:r>
              <a:rPr kumimoji="1" lang="ja-JP" altLang="en-US" dirty="0"/>
              <a:t>専門職が連携してチームでサポートを行うことを宣言しています。</a:t>
            </a:r>
            <a:endParaRPr kumimoji="1" lang="en-US" altLang="ja-JP" dirty="0"/>
          </a:p>
          <a:p>
            <a:pPr marL="0" indent="0">
              <a:buFont typeface="Arial" panose="020B0604020202020204" pitchFamily="34" charset="0"/>
              <a:buNone/>
            </a:pPr>
            <a:r>
              <a:rPr kumimoji="1" lang="ja-JP" altLang="en-US" dirty="0"/>
              <a:t>赤い手帳の</a:t>
            </a:r>
            <a:r>
              <a:rPr kumimoji="1" lang="en-US" altLang="ja-JP" dirty="0"/>
              <a:t>3</a:t>
            </a:r>
            <a:r>
              <a:rPr kumimoji="1" lang="ja-JP" altLang="en-US" dirty="0"/>
              <a:t>ページを開いてみてください。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271DDF4-6223-4ACF-9CCE-BEF7A80F19D5}" type="slidenum">
              <a:rPr kumimoji="1" lang="ja-JP" altLang="en-US" smtClean="0"/>
              <a:t>2</a:t>
            </a:fld>
            <a:endParaRPr kumimoji="1" lang="ja-JP" altLang="en-US"/>
          </a:p>
        </p:txBody>
      </p:sp>
    </p:spTree>
    <p:extLst>
      <p:ext uri="{BB962C8B-B14F-4D97-AF65-F5344CB8AC3E}">
        <p14:creationId xmlns:p14="http://schemas.microsoft.com/office/powerpoint/2010/main" val="376356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612">
              <a:defRPr/>
            </a:pPr>
            <a:r>
              <a:rPr lang="ja-JP" altLang="en-US" dirty="0"/>
              <a:t>「自分らしい暮らしをあきらめないでください」　専門職からのメッセージと</a:t>
            </a:r>
            <a:endParaRPr lang="en-US" altLang="ja-JP" dirty="0"/>
          </a:p>
          <a:p>
            <a:pPr defTabSz="966612">
              <a:defRPr/>
            </a:pPr>
            <a:r>
              <a:rPr lang="ja-JP" altLang="en-US" dirty="0"/>
              <a:t>「私たちが支援します」　専門職の決意が述べられています。</a:t>
            </a:r>
            <a:endParaRPr lang="en-US" altLang="ja-JP" dirty="0"/>
          </a:p>
          <a:p>
            <a:pPr defTabSz="966612">
              <a:defRPr/>
            </a:pPr>
            <a:endParaRPr lang="en-US" altLang="ja-JP" dirty="0"/>
          </a:p>
          <a:p>
            <a:pPr defTabSz="966612">
              <a:defRPr/>
            </a:pPr>
            <a:r>
              <a:rPr lang="ja-JP" altLang="en-US" dirty="0"/>
              <a:t>この手帳の２ページから</a:t>
            </a:r>
            <a:r>
              <a:rPr lang="en-US" altLang="ja-JP" dirty="0"/>
              <a:t>6</a:t>
            </a:r>
            <a:r>
              <a:rPr lang="ja-JP" altLang="en-US" dirty="0"/>
              <a:t>ページでは、</a:t>
            </a:r>
            <a:endParaRPr lang="en-US" altLang="ja-JP" dirty="0"/>
          </a:p>
          <a:p>
            <a:pPr defTabSz="966612">
              <a:defRPr/>
            </a:pPr>
            <a:r>
              <a:rPr lang="ja-JP" altLang="en-US" dirty="0"/>
              <a:t>「自分らしいくらし」を継続することの大切さと、そのために専門職の支援を活用することができること、</a:t>
            </a:r>
            <a:endParaRPr lang="en-US" altLang="ja-JP" dirty="0"/>
          </a:p>
          <a:p>
            <a:pPr defTabSz="966612">
              <a:defRPr/>
            </a:pPr>
            <a:r>
              <a:rPr lang="ja-JP" altLang="en-US" dirty="0"/>
              <a:t>また専門職は「わたしの想い」を尊重し責任をもってサポートし続けること、</a:t>
            </a:r>
            <a:endParaRPr lang="en-US" altLang="ja-JP" dirty="0"/>
          </a:p>
          <a:p>
            <a:pPr defTabSz="966612">
              <a:defRPr/>
            </a:pPr>
            <a:r>
              <a:rPr lang="ja-JP" altLang="en-US" dirty="0"/>
              <a:t>そしてその効果的な実現に向けて、地域包括ケアシステムを構築していることについて説明しています。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312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専門職からのメッセージは、</a:t>
            </a:r>
            <a:endParaRPr kumimoji="1" lang="en-US" altLang="ja-JP" dirty="0"/>
          </a:p>
          <a:p>
            <a:pPr marL="171450" indent="-171450">
              <a:buFont typeface="Wingdings" panose="05000000000000000000" pitchFamily="2" charset="2"/>
              <a:buChar char="Ø"/>
            </a:pPr>
            <a:r>
              <a:rPr kumimoji="1" lang="ja-JP" altLang="en-US" dirty="0"/>
              <a:t>“楽しみ”がもてることが“生きがい”につながり、“自分らしいくらし”に良い影響を及ぼすこと</a:t>
            </a:r>
            <a:endParaRPr kumimoji="1" lang="en-US" altLang="ja-JP" dirty="0"/>
          </a:p>
          <a:p>
            <a:pPr marL="171450" indent="-171450">
              <a:buFont typeface="Wingdings" panose="05000000000000000000" pitchFamily="2" charset="2"/>
              <a:buChar char="Ø"/>
            </a:pPr>
            <a:r>
              <a:rPr kumimoji="1" lang="ja-JP" altLang="en-US" dirty="0"/>
              <a:t>食生活が、介護予防や疾病予防に大きく影響すること</a:t>
            </a:r>
            <a:endParaRPr kumimoji="1" lang="en-US" altLang="ja-JP" dirty="0"/>
          </a:p>
          <a:p>
            <a:pPr marL="171450" indent="-171450">
              <a:buFont typeface="Wingdings" panose="05000000000000000000" pitchFamily="2" charset="2"/>
              <a:buChar char="Ø"/>
            </a:pPr>
            <a:r>
              <a:rPr kumimoji="1" lang="ja-JP" altLang="en-US" dirty="0"/>
              <a:t>人や社会とつながっていることが大切であること</a:t>
            </a:r>
            <a:endParaRPr kumimoji="1" lang="en-US" altLang="ja-JP" dirty="0"/>
          </a:p>
          <a:p>
            <a:pPr marL="171450" indent="-171450">
              <a:buFont typeface="Wingdings" panose="05000000000000000000" pitchFamily="2" charset="2"/>
              <a:buChar char="Ø"/>
            </a:pPr>
            <a:r>
              <a:rPr kumimoji="1" lang="ja-JP" altLang="en-US" dirty="0"/>
              <a:t>普段の生活での趣味活動や家事などにおいて身体を動かすことが健康に影響すること</a:t>
            </a:r>
            <a:endParaRPr kumimoji="1" lang="en-US" altLang="ja-JP" dirty="0"/>
          </a:p>
          <a:p>
            <a:pPr marL="171450" indent="-171450">
              <a:buFont typeface="Wingdings" panose="05000000000000000000" pitchFamily="2" charset="2"/>
              <a:buChar char="Ø"/>
            </a:pPr>
            <a:r>
              <a:rPr kumimoji="1" lang="ja-JP" altLang="en-US" dirty="0"/>
              <a:t>本人自らが、身体の状況、体調について把握し、メンテナンスを行うことで“これから”も上手に使っていく必要があること</a:t>
            </a:r>
            <a:endParaRPr kumimoji="1" lang="en-US" altLang="ja-JP" dirty="0"/>
          </a:p>
          <a:p>
            <a:pPr marL="171450" indent="-171450">
              <a:buFont typeface="Wingdings" panose="05000000000000000000" pitchFamily="2" charset="2"/>
              <a:buChar char="Ø"/>
            </a:pPr>
            <a:r>
              <a:rPr kumimoji="1" lang="ja-JP" altLang="en-US" dirty="0"/>
              <a:t>“やってみたい” “大事にしているものがある” など前向きに取り組める何かが “ある”と“ない”では生活の充実度が異なってくること</a:t>
            </a:r>
            <a:endParaRPr kumimoji="1" lang="en-US" altLang="ja-JP" dirty="0"/>
          </a:p>
          <a:p>
            <a:endParaRPr kumimoji="1" lang="en-US" altLang="ja-JP" dirty="0"/>
          </a:p>
          <a:p>
            <a:r>
              <a:rPr kumimoji="1" lang="ja-JP" altLang="en-US" dirty="0"/>
              <a:t>「自立（自律）」とは、「“自分らしさ”を失わないこと」と捉え、高齢者に発生しやすいフレイルやサルコペニアといった状態に陥らないことが介護予防のポイントであることを伝えています。</a:t>
            </a:r>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4</a:t>
            </a:fld>
            <a:endParaRPr kumimoji="1" lang="ja-JP" altLang="en-US"/>
          </a:p>
        </p:txBody>
      </p:sp>
    </p:spTree>
    <p:extLst>
      <p:ext uri="{BB962C8B-B14F-4D97-AF65-F5344CB8AC3E}">
        <p14:creationId xmlns:p14="http://schemas.microsoft.com/office/powerpoint/2010/main" val="14157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白い手帳は、赤い手帳の</a:t>
            </a:r>
            <a:r>
              <a:rPr kumimoji="1" lang="en-US" altLang="ja-JP" dirty="0"/>
              <a:t>6</a:t>
            </a:r>
            <a:r>
              <a:rPr kumimoji="1" lang="ja-JP" altLang="en-US" dirty="0"/>
              <a:t>つのメッセージに対応して、利用者さん・患者さんが「わたしの想い」を記入できるように設定されています。</a:t>
            </a:r>
            <a:endParaRPr kumimoji="1" lang="en-US" altLang="ja-JP" dirty="0"/>
          </a:p>
          <a:p>
            <a:r>
              <a:rPr kumimoji="1" lang="ja-JP" altLang="en-US" dirty="0"/>
              <a:t>記入済みの手帳は、お薬手帳などと一緒に携帯できるように同じ大きさになっています。</a:t>
            </a:r>
            <a:endParaRPr kumimoji="1" lang="en-US" altLang="ja-JP" dirty="0"/>
          </a:p>
          <a:p>
            <a:r>
              <a:rPr kumimoji="1" lang="ja-JP" altLang="en-US" dirty="0"/>
              <a:t>わたしの応援団のページには、私たち専門職の名前が記入されることになるでしょう。</a:t>
            </a:r>
            <a:endParaRPr kumimoji="1" lang="en-US" altLang="ja-JP" dirty="0"/>
          </a:p>
          <a:p>
            <a:r>
              <a:rPr kumimoji="1" lang="ja-JP" altLang="en-US" dirty="0"/>
              <a:t>専門職として、期待に応えられるようしっかりと準備をしておきましょう。</a:t>
            </a:r>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203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612">
              <a:defRPr/>
            </a:pPr>
            <a:r>
              <a:rPr lang="ja-JP" altLang="en-US" sz="1300" dirty="0"/>
              <a:t>赤い手帳の最期のページには、いつまでも「自分らしく」を貫くために　アドバンスド・ケア・プランニングについて紹介しています。</a:t>
            </a:r>
            <a:endParaRPr lang="en-US" altLang="ja-JP" sz="1300" dirty="0"/>
          </a:p>
          <a:p>
            <a:pPr defTabSz="966612">
              <a:defRPr/>
            </a:pPr>
            <a:r>
              <a:rPr lang="ja-JP" altLang="en-US" sz="1300" dirty="0"/>
              <a:t>私たち専門職としては、利用者から相談を受けたときに適切な対応ができるように</a:t>
            </a:r>
            <a:r>
              <a:rPr lang="en-US" altLang="ja-JP" sz="1300" dirty="0"/>
              <a:t>ACP</a:t>
            </a:r>
            <a:r>
              <a:rPr lang="ja-JP" altLang="en-US" sz="1300" dirty="0"/>
              <a:t>に関する地域の情報を共有</a:t>
            </a:r>
            <a:r>
              <a:rPr lang="ja-JP" altLang="en-US" sz="1300"/>
              <a:t>し、アドバイス</a:t>
            </a:r>
            <a:r>
              <a:rPr lang="ja-JP" altLang="en-US" sz="1300" dirty="0"/>
              <a:t>ができるように準備をしておくことも求められています。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7656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赤と白、</a:t>
            </a:r>
            <a:r>
              <a:rPr kumimoji="1" lang="en-US" altLang="ja-JP" dirty="0"/>
              <a:t>2</a:t>
            </a:r>
            <a:r>
              <a:rPr kumimoji="1" lang="ja-JP" altLang="en-US" dirty="0"/>
              <a:t>冊の手帳には、それぞれの役割があります。</a:t>
            </a:r>
            <a:endParaRPr kumimoji="1" lang="en-US" altLang="ja-JP" dirty="0"/>
          </a:p>
          <a:p>
            <a:r>
              <a:rPr kumimoji="1" lang="ja-JP" altLang="en-US" dirty="0"/>
              <a:t>・　赤い手帳には、「いつまでも自分らしく暮らし続ける」ための専門職からのメッセージが綴られています。</a:t>
            </a:r>
            <a:endParaRPr kumimoji="1" lang="en-US" altLang="ja-JP" dirty="0"/>
          </a:p>
          <a:p>
            <a:r>
              <a:rPr kumimoji="1" lang="ja-JP" altLang="en-US" dirty="0"/>
              <a:t>　　“介護予防”や“自立支援”についての説明を行う小冊子として、</a:t>
            </a:r>
            <a:br>
              <a:rPr kumimoji="1" lang="en-US" altLang="ja-JP" dirty="0"/>
            </a:br>
            <a:r>
              <a:rPr kumimoji="1" lang="ja-JP" altLang="en-US" dirty="0"/>
              <a:t>　　また地域の専門職ネットワークや地域包括ケアシステムを説明する小冊子としても活用が可能です。</a:t>
            </a:r>
          </a:p>
          <a:p>
            <a:r>
              <a:rPr kumimoji="1" lang="ja-JP" altLang="en-US" dirty="0"/>
              <a:t>・　白い手帳は、利用者ご自身の「これから」について一緒に考えていただく機会を持つことができるように工夫されています。</a:t>
            </a:r>
            <a:endParaRPr kumimoji="1" lang="en-US" altLang="ja-JP" dirty="0"/>
          </a:p>
          <a:p>
            <a:r>
              <a:rPr kumimoji="1" lang="ja-JP" altLang="en-US" dirty="0"/>
              <a:t>　　いざというときには専門職間で利用者の思いを共有するためのツールとして役立ちます。</a:t>
            </a:r>
          </a:p>
          <a:p>
            <a:r>
              <a:rPr kumimoji="1" lang="ja-JP" altLang="en-US" dirty="0"/>
              <a:t>　　白い手帳は、利用者や患者さんから専門職に向けてのメッセージが記載されていると理解してください。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7</a:t>
            </a:fld>
            <a:endParaRPr kumimoji="1" lang="ja-JP" altLang="en-US"/>
          </a:p>
        </p:txBody>
      </p:sp>
    </p:spTree>
    <p:extLst>
      <p:ext uri="{BB962C8B-B14F-4D97-AF65-F5344CB8AC3E}">
        <p14:creationId xmlns:p14="http://schemas.microsoft.com/office/powerpoint/2010/main" val="303108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自分の力だけでは、難しくなってしまったことでも、支援を受けることで継続や達成が可能となる場合もあります。</a:t>
            </a:r>
            <a:endParaRPr kumimoji="1" lang="en-US" altLang="ja-JP" dirty="0"/>
          </a:p>
          <a:p>
            <a:r>
              <a:rPr kumimoji="1" lang="ja-JP" altLang="en-US" dirty="0"/>
              <a:t>あきらめてしまう前に私たちが気付いて支援することにより継続・達成できるならば、“自分らしいくらし”を守ることができるのではないでしょうか。</a:t>
            </a:r>
            <a:endParaRPr kumimoji="1" lang="en-US" altLang="ja-JP" dirty="0"/>
          </a:p>
          <a:p>
            <a:endParaRPr kumimoji="1" lang="en-US" altLang="ja-JP" dirty="0"/>
          </a:p>
          <a:p>
            <a:r>
              <a:rPr kumimoji="1" lang="ja-JP" altLang="en-US" dirty="0"/>
              <a:t>「これから手帳」を活用するうえで最も大切なのは、</a:t>
            </a:r>
          </a:p>
          <a:p>
            <a:r>
              <a:rPr kumimoji="1" lang="ja-JP" altLang="en-US" dirty="0"/>
              <a:t>かかわる多職種で一人ひとりの「自立支援」を共有するための手帳であることを意識して利用者さん・患者さんと向き合うこと</a:t>
            </a:r>
          </a:p>
          <a:p>
            <a:r>
              <a:rPr kumimoji="1" lang="ja-JP" altLang="en-US" dirty="0"/>
              <a:t>利用者の生き方をみんなで理解しようという努力を惜しまず、チームで共有すること　です。</a:t>
            </a:r>
          </a:p>
          <a:p>
            <a:endParaRPr kumimoji="1" lang="ja-JP" altLang="en-US" dirty="0"/>
          </a:p>
          <a:p>
            <a:r>
              <a:rPr kumimoji="1" lang="ja-JP" altLang="en-US" dirty="0"/>
              <a:t>また、利用者さんや患者さんに「自分の求める生活の実現」に向けて知っていてほしいことは、</a:t>
            </a:r>
          </a:p>
          <a:p>
            <a:r>
              <a:rPr kumimoji="1" lang="ja-JP" altLang="en-US" dirty="0"/>
              <a:t>いつでも専門職に相談できること</a:t>
            </a:r>
          </a:p>
          <a:p>
            <a:r>
              <a:rPr kumimoji="1" lang="ja-JP" altLang="en-US" dirty="0"/>
              <a:t>そして、専門職は連携し、適切なチームでの対応ができること　です。</a:t>
            </a:r>
          </a:p>
          <a:p>
            <a:endParaRPr kumimoji="1" lang="ja-JP" altLang="en-US" dirty="0"/>
          </a:p>
          <a:p>
            <a:r>
              <a:rPr kumimoji="1" lang="ja-JP" altLang="en-US" dirty="0"/>
              <a:t>それぞれのサービスに携わるスタッフが、利用者一人一人の「思い」を共有し、利用者の「自分らしさ」を大切に支援するチームとして協働することを掲げて、地域で生活する皆さんの介護予防・自立支援に取り組んで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7844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「これから手帳」は、専門職だけにとどまらず、だれもが自由に使っていただけるように考えて作成しました。</a:t>
            </a:r>
          </a:p>
          <a:p>
            <a:r>
              <a:rPr kumimoji="1" lang="ja-JP" altLang="en-US" dirty="0"/>
              <a:t>広島県地域包括・在宅介護支援センター協議会のホームページには</a:t>
            </a:r>
            <a:endParaRPr kumimoji="1" lang="en-US" altLang="ja-JP" dirty="0"/>
          </a:p>
          <a:p>
            <a:r>
              <a:rPr kumimoji="1" lang="ja-JP" altLang="en-US" dirty="0"/>
              <a:t>　ダウンロードが可能なマニュアルなどもアップしています。</a:t>
            </a:r>
          </a:p>
          <a:p>
            <a:endParaRPr kumimoji="1" lang="ja-JP" altLang="en-US" dirty="0"/>
          </a:p>
          <a:p>
            <a:r>
              <a:rPr kumimoji="1" lang="ja-JP" altLang="en-US" dirty="0"/>
              <a:t>　介護予防・自立支援の説明に</a:t>
            </a:r>
            <a:r>
              <a:rPr kumimoji="1" lang="en-US" altLang="ja-JP" dirty="0"/>
              <a:t>…</a:t>
            </a:r>
            <a:r>
              <a:rPr kumimoji="1" lang="ja-JP" altLang="en-US" dirty="0"/>
              <a:t>（介護予防手帳として）</a:t>
            </a:r>
          </a:p>
          <a:p>
            <a:r>
              <a:rPr kumimoji="1" lang="ja-JP" altLang="en-US" dirty="0"/>
              <a:t>　地域の多職種連携で利用者の理解促進に</a:t>
            </a:r>
            <a:r>
              <a:rPr kumimoji="1" lang="en-US" altLang="ja-JP" dirty="0"/>
              <a:t>…</a:t>
            </a:r>
          </a:p>
          <a:p>
            <a:r>
              <a:rPr kumimoji="1" lang="ja-JP" altLang="en-US" dirty="0"/>
              <a:t>　インテーク段階で信頼関係の構築に向けたツールとして</a:t>
            </a:r>
          </a:p>
          <a:p>
            <a:r>
              <a:rPr kumimoji="1" lang="ja-JP" altLang="en-US" dirty="0"/>
              <a:t>　アセスメントの一環として、「これまで」と「これから」のことを知るために</a:t>
            </a:r>
          </a:p>
          <a:p>
            <a:r>
              <a:rPr kumimoji="1" lang="ja-JP" altLang="en-US" dirty="0"/>
              <a:t>　地域のサロンで皆と一緒にワイワイ、ガヤガヤと楽しみながら考える機会に</a:t>
            </a:r>
          </a:p>
          <a:p>
            <a:r>
              <a:rPr kumimoji="1" lang="ja-JP" altLang="en-US" dirty="0"/>
              <a:t>　</a:t>
            </a:r>
            <a:r>
              <a:rPr kumimoji="1" lang="en-US" altLang="ja-JP" dirty="0"/>
              <a:t>ACP</a:t>
            </a:r>
            <a:r>
              <a:rPr kumimoji="1" lang="ja-JP" altLang="en-US" dirty="0"/>
              <a:t>（人生会議）の導入への前段階で</a:t>
            </a:r>
            <a:r>
              <a:rPr kumimoji="1" lang="en-US" altLang="ja-JP" dirty="0"/>
              <a:t>…</a:t>
            </a:r>
            <a:r>
              <a:rPr kumimoji="1" lang="ja-JP" altLang="en-US" dirty="0"/>
              <a:t>　</a:t>
            </a:r>
          </a:p>
          <a:p>
            <a:r>
              <a:rPr kumimoji="1" lang="ja-JP" altLang="en-US" dirty="0"/>
              <a:t>　　等々、自由に工夫してご活用ください。</a:t>
            </a:r>
            <a:endParaRPr kumimoji="1" lang="en-US" altLang="ja-JP" dirty="0"/>
          </a:p>
          <a:p>
            <a:r>
              <a:rPr kumimoji="1" lang="ja-JP" altLang="en-US" dirty="0"/>
              <a:t>　</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9</a:t>
            </a:fld>
            <a:endParaRPr kumimoji="1" lang="ja-JP" altLang="en-US"/>
          </a:p>
        </p:txBody>
      </p:sp>
    </p:spTree>
    <p:extLst>
      <p:ext uri="{BB962C8B-B14F-4D97-AF65-F5344CB8AC3E}">
        <p14:creationId xmlns:p14="http://schemas.microsoft.com/office/powerpoint/2010/main" val="203082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2679C-9EEB-8B48-CDA6-3B7A20471B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80C216-7EFC-CCC8-4B10-9F9F120FE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7544FAB-0072-B733-3368-AD481959EAC7}"/>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D15251DC-DDCA-AA74-152E-BBE1A47BC2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27A59-45F3-C7D1-BF0C-40C16A3DB675}"/>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30478533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DF8D09-9CF6-575C-8EFB-C710AA8E3F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1D4482-F3A4-2978-F04D-F44A8C49D4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74F7B-33AC-AF46-C143-F2C5CDD836B2}"/>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0AB384E6-8CD8-2BEF-E664-756E1F612F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F9F92B-7A3A-BFA9-8ABF-6EDF3E839813}"/>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44636685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793C65-F39F-3F7C-AB27-959E43AA4F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3F5D87-F56A-159A-85DD-C4129FAD12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5A14E8-3364-AC21-B4F9-4AA1F1CC2210}"/>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49FB7C6F-DA4D-3184-2657-A29ED2049A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FC9F01-8EFD-6CCB-3BB8-304FB7FCBC1E}"/>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81116037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14DBA-D604-52DC-9274-BAD7EF3BB1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45A159-485A-E11E-D2B9-17888EFF09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7B2505-C2E3-0914-7656-62F9640D0BE4}"/>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358F4FC5-5B5E-70F2-676B-482B77FB6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1B3D35-9299-7E59-C054-86EA6CA17220}"/>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3638620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71C9F-52D8-74EA-3F36-73F343D446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B52CAB-CED9-BD27-DA0C-29E22B7B6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292CE1-39AE-6D72-2E16-648BC93D193E}"/>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F9895D69-D83A-52C5-9ACD-4EEE123444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BBC708-F49D-A8EF-E1E0-70BE2FD2CB9C}"/>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15635928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CAF5B-C4B8-6F4E-2DB8-A10F09E2C1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F083F1-6F33-065E-09EC-1CECF4D0481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76A7758-A5F9-6BCF-73A6-C9E9083A7CD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3A1944-A521-CF2D-9732-37946981BA1D}"/>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C678CF4D-1082-B069-4B1A-15379E708D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99A3EC-435E-F4A7-9A40-B11AFB37CC8F}"/>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4768321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BD348-A54F-293C-2F85-5231779B094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C6DD07-8B4B-189A-75DF-F82C51B0B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CEB9612-F1C0-0B94-012D-E4310B54E82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F75AB55-7F35-4542-8301-0F545C53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82BBFC-C8FC-4941-26DC-883DDE5492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E35A03-D447-393C-2D04-D4D35F3C5D3D}"/>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8" name="フッター プレースホルダー 7">
            <a:extLst>
              <a:ext uri="{FF2B5EF4-FFF2-40B4-BE49-F238E27FC236}">
                <a16:creationId xmlns:a16="http://schemas.microsoft.com/office/drawing/2014/main" id="{F6B7B09A-CA10-3D5E-013E-AE7077465C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ECC62F8-E6B2-463E-24E4-5B18281647BC}"/>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59332325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5964E-040A-9B0E-DF1C-072471B447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BBAE5A-3A01-222A-823C-503B7AB08F56}"/>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4" name="フッター プレースホルダー 3">
            <a:extLst>
              <a:ext uri="{FF2B5EF4-FFF2-40B4-BE49-F238E27FC236}">
                <a16:creationId xmlns:a16="http://schemas.microsoft.com/office/drawing/2014/main" id="{3526D9D9-A1BB-E6B3-B9BA-99B62311F16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90DC015-53C5-0BF5-5B62-7DD54C2B1FB9}"/>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67813810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B0802D-7F95-B194-F586-4823CF6A5595}"/>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3" name="フッター プレースホルダー 2">
            <a:extLst>
              <a:ext uri="{FF2B5EF4-FFF2-40B4-BE49-F238E27FC236}">
                <a16:creationId xmlns:a16="http://schemas.microsoft.com/office/drawing/2014/main" id="{EC588453-9FB7-BAD7-DC17-074B3D35507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A36154-2F11-DB7B-8DA1-D62DA36B8861}"/>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72141173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C0DEF-32F5-97A0-27D9-7161AB076E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53C069-7105-C216-E73D-7EE630B7B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C2FF05-0241-E391-3BA8-FBBC35806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8AA3F0-4F53-6FDB-BF10-4EC988F23CEA}"/>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EC56674A-EA04-F256-F322-562618031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5CF88D-AB43-4B3A-2705-C957CE80E938}"/>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93936023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E3834-DA93-EC79-E1FF-ED616EB4F0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A22F5E-EBFF-8611-B1C9-C43A5C31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BC9663-0E7C-CABF-843A-179F67399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84058B-E2C4-9F76-FF88-CAB1FB1E2405}"/>
              </a:ext>
            </a:extLst>
          </p:cNvPr>
          <p:cNvSpPr>
            <a:spLocks noGrp="1"/>
          </p:cNvSpPr>
          <p:nvPr>
            <p:ph type="dt" sz="half" idx="10"/>
          </p:nvPr>
        </p:nvSpPr>
        <p:spPr/>
        <p:txBody>
          <a:bodyPr/>
          <a:lstStyle/>
          <a:p>
            <a:fld id="{DF536FB9-7738-4FA8-B938-39B2C3DA0DF0}"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0644E3F1-80FC-0D88-956B-E388106962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66309B-5A8A-897C-BD6E-C3730DAF2F9E}"/>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5342683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19489E-55CA-2ABE-B684-CD9D0F82E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D3907E-5624-27EF-CFD2-46FA6FEEC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C79F09-6514-D6FC-E1C5-54ED3419B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36FB9-7738-4FA8-B938-39B2C3DA0DF0}"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5B51FD43-907A-877E-B958-8B144ABC3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B15128-C4C4-B189-3071-D77A353F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59351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353BE240-FA1E-EBD1-CB3F-5DCE3E1584D3}"/>
              </a:ext>
            </a:extLst>
          </p:cNvPr>
          <p:cNvSpPr>
            <a:spLocks noGrp="1"/>
          </p:cNvSpPr>
          <p:nvPr>
            <p:ph type="ctrTitle"/>
          </p:nvPr>
        </p:nvSpPr>
        <p:spPr>
          <a:xfrm>
            <a:off x="508727" y="2229854"/>
            <a:ext cx="5585749" cy="2502568"/>
          </a:xfrm>
        </p:spPr>
        <p:txBody>
          <a:bodyPr>
            <a:normAutofit fontScale="90000"/>
          </a:bodyPr>
          <a:lstStyle/>
          <a:p>
            <a:r>
              <a:rPr kumimoji="1" lang="ja-JP" altLang="en-US" sz="4800" b="1" dirty="0"/>
              <a:t>「これから手帳」</a:t>
            </a:r>
            <a:br>
              <a:rPr kumimoji="1" lang="en-US" altLang="ja-JP" sz="4800" b="1" dirty="0"/>
            </a:br>
            <a:r>
              <a:rPr kumimoji="1" lang="ja-JP" altLang="en-US" sz="4800" b="1" dirty="0"/>
              <a:t>と</a:t>
            </a:r>
            <a:br>
              <a:rPr kumimoji="1" lang="en-US" altLang="ja-JP" sz="4800" b="1" dirty="0"/>
            </a:br>
            <a:r>
              <a:rPr kumimoji="1" lang="ja-JP" altLang="en-US" sz="4800" b="1" dirty="0"/>
              <a:t>多職種ネットワーク</a:t>
            </a:r>
          </a:p>
        </p:txBody>
      </p:sp>
      <p:pic>
        <p:nvPicPr>
          <p:cNvPr id="5" name="Picture 4">
            <a:extLst>
              <a:ext uri="{FF2B5EF4-FFF2-40B4-BE49-F238E27FC236}">
                <a16:creationId xmlns:a16="http://schemas.microsoft.com/office/drawing/2014/main" id="{B2EE5635-70A4-2FD7-90A8-03ABB2A13B11}"/>
              </a:ext>
            </a:extLst>
          </p:cNvPr>
          <p:cNvPicPr>
            <a:picLocks noChangeAspect="1"/>
          </p:cNvPicPr>
          <p:nvPr/>
        </p:nvPicPr>
        <p:blipFill rotWithShape="1">
          <a:blip r:embed="rId3"/>
          <a:srcRect l="16825" r="10665" b="-1"/>
          <a:stretch/>
        </p:blipFill>
        <p:spPr>
          <a:xfrm>
            <a:off x="6606253" y="1017818"/>
            <a:ext cx="4942280" cy="4822364"/>
          </a:xfrm>
          <a:prstGeom prst="rect">
            <a:avLst/>
          </a:prstGeom>
        </p:spPr>
      </p:pic>
      <p:sp>
        <p:nvSpPr>
          <p:cNvPr id="7" name="テキスト ボックス 6">
            <a:extLst>
              <a:ext uri="{FF2B5EF4-FFF2-40B4-BE49-F238E27FC236}">
                <a16:creationId xmlns:a16="http://schemas.microsoft.com/office/drawing/2014/main" id="{60D9C21E-234A-5244-FC9D-6FD289271ABD}"/>
              </a:ext>
            </a:extLst>
          </p:cNvPr>
          <p:cNvSpPr txBox="1"/>
          <p:nvPr/>
        </p:nvSpPr>
        <p:spPr>
          <a:xfrm>
            <a:off x="6229217" y="6118258"/>
            <a:ext cx="5522059" cy="461665"/>
          </a:xfrm>
          <a:prstGeom prst="rect">
            <a:avLst/>
          </a:prstGeom>
          <a:noFill/>
        </p:spPr>
        <p:txBody>
          <a:bodyPr wrap="square" rtlCol="0">
            <a:spAutoFit/>
          </a:bodyPr>
          <a:lstStyle/>
          <a:p>
            <a:r>
              <a:rPr kumimoji="1" lang="ja-JP" altLang="en-US" sz="2400" dirty="0"/>
              <a:t>自立支援多職種ネットワーク推進会議</a:t>
            </a:r>
          </a:p>
        </p:txBody>
      </p:sp>
    </p:spTree>
    <p:extLst>
      <p:ext uri="{BB962C8B-B14F-4D97-AF65-F5344CB8AC3E}">
        <p14:creationId xmlns:p14="http://schemas.microsoft.com/office/powerpoint/2010/main" val="168285065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D4CAA4-898B-428E-0C2E-92B636C69CBE}"/>
              </a:ext>
            </a:extLst>
          </p:cNvPr>
          <p:cNvPicPr>
            <a:picLocks noChangeAspect="1"/>
          </p:cNvPicPr>
          <p:nvPr/>
        </p:nvPicPr>
        <p:blipFill>
          <a:blip r:embed="rId3"/>
          <a:stretch>
            <a:fillRect/>
          </a:stretch>
        </p:blipFill>
        <p:spPr>
          <a:xfrm>
            <a:off x="-3841890" y="43248"/>
            <a:ext cx="9550329" cy="6771503"/>
          </a:xfrm>
          <a:prstGeom prst="rect">
            <a:avLst/>
          </a:prstGeom>
        </p:spPr>
      </p:pic>
      <p:pic>
        <p:nvPicPr>
          <p:cNvPr id="2" name="図 1">
            <a:extLst>
              <a:ext uri="{FF2B5EF4-FFF2-40B4-BE49-F238E27FC236}">
                <a16:creationId xmlns:a16="http://schemas.microsoft.com/office/drawing/2014/main" id="{1692EB87-9705-4521-91AB-F468FD6E6AA8}"/>
              </a:ext>
            </a:extLst>
          </p:cNvPr>
          <p:cNvPicPr>
            <a:picLocks noChangeAspect="1"/>
          </p:cNvPicPr>
          <p:nvPr/>
        </p:nvPicPr>
        <p:blipFill>
          <a:blip r:embed="rId4"/>
          <a:stretch>
            <a:fillRect/>
          </a:stretch>
        </p:blipFill>
        <p:spPr>
          <a:xfrm>
            <a:off x="5002733" y="1002890"/>
            <a:ext cx="6845138" cy="5527449"/>
          </a:xfrm>
          <a:prstGeom prst="rect">
            <a:avLst/>
          </a:prstGeom>
        </p:spPr>
      </p:pic>
    </p:spTree>
    <p:extLst>
      <p:ext uri="{BB962C8B-B14F-4D97-AF65-F5344CB8AC3E}">
        <p14:creationId xmlns:p14="http://schemas.microsoft.com/office/powerpoint/2010/main" val="354877178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431054-3468-4CDB-B505-BB8EA8819D1F}"/>
              </a:ext>
            </a:extLst>
          </p:cNvPr>
          <p:cNvSpPr>
            <a:spLocks noGrp="1"/>
          </p:cNvSpPr>
          <p:nvPr>
            <p:ph idx="1"/>
          </p:nvPr>
        </p:nvSpPr>
        <p:spPr>
          <a:xfrm>
            <a:off x="9665224" y="304800"/>
            <a:ext cx="2526776" cy="6553200"/>
          </a:xfrm>
        </p:spPr>
        <p:txBody>
          <a:bodyPr>
            <a:normAutofit/>
          </a:bodyPr>
          <a:lstStyle/>
          <a:p>
            <a:r>
              <a:rPr kumimoji="1" lang="ja-JP" altLang="en-US" dirty="0"/>
              <a:t>高齢期を迎えても</a:t>
            </a:r>
            <a:r>
              <a:rPr kumimoji="1" lang="en-US" altLang="ja-JP" dirty="0"/>
              <a:t>…</a:t>
            </a:r>
          </a:p>
          <a:p>
            <a:r>
              <a:rPr lang="ja-JP" altLang="en-US" dirty="0"/>
              <a:t>自分らしいくらしをあきらめないでください</a:t>
            </a:r>
            <a:endParaRPr lang="en-US" altLang="ja-JP" dirty="0"/>
          </a:p>
          <a:p>
            <a:r>
              <a:rPr kumimoji="1" lang="ja-JP" altLang="en-US" dirty="0"/>
              <a:t>わたしたち専門職が支援します！</a:t>
            </a:r>
            <a:endParaRPr kumimoji="1" lang="en-US" altLang="ja-JP" dirty="0"/>
          </a:p>
          <a:p>
            <a:endParaRPr lang="en-US" altLang="ja-JP" dirty="0"/>
          </a:p>
          <a:p>
            <a:endParaRPr kumimoji="1" lang="ja-JP" altLang="en-US" dirty="0"/>
          </a:p>
        </p:txBody>
      </p:sp>
      <p:pic>
        <p:nvPicPr>
          <p:cNvPr id="4" name="図 3">
            <a:extLst>
              <a:ext uri="{FF2B5EF4-FFF2-40B4-BE49-F238E27FC236}">
                <a16:creationId xmlns:a16="http://schemas.microsoft.com/office/drawing/2014/main" id="{476FA51B-D154-4F6C-87CE-8DC775E82C7C}"/>
              </a:ext>
            </a:extLst>
          </p:cNvPr>
          <p:cNvPicPr>
            <a:picLocks noChangeAspect="1"/>
          </p:cNvPicPr>
          <p:nvPr/>
        </p:nvPicPr>
        <p:blipFill>
          <a:blip r:embed="rId3"/>
          <a:stretch>
            <a:fillRect/>
          </a:stretch>
        </p:blipFill>
        <p:spPr>
          <a:xfrm>
            <a:off x="0" y="0"/>
            <a:ext cx="9665224" cy="6858000"/>
          </a:xfrm>
          <a:prstGeom prst="rect">
            <a:avLst/>
          </a:prstGeom>
        </p:spPr>
      </p:pic>
    </p:spTree>
    <p:extLst>
      <p:ext uri="{BB962C8B-B14F-4D97-AF65-F5344CB8AC3E}">
        <p14:creationId xmlns:p14="http://schemas.microsoft.com/office/powerpoint/2010/main" val="104300990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876EB-4471-56FF-BC62-74CCE63F648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110F73F-28F6-5D24-A9E9-4808B94319A7}"/>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FF2B3ECC-3469-69E0-337E-442C6DBE2525}"/>
              </a:ext>
            </a:extLst>
          </p:cNvPr>
          <p:cNvPicPr>
            <a:picLocks noChangeAspect="1"/>
          </p:cNvPicPr>
          <p:nvPr/>
        </p:nvPicPr>
        <p:blipFill>
          <a:blip r:embed="rId3"/>
          <a:stretch>
            <a:fillRect/>
          </a:stretch>
        </p:blipFill>
        <p:spPr>
          <a:xfrm>
            <a:off x="0" y="0"/>
            <a:ext cx="4867190" cy="6858000"/>
          </a:xfrm>
          <a:prstGeom prst="rect">
            <a:avLst/>
          </a:prstGeom>
        </p:spPr>
      </p:pic>
      <p:pic>
        <p:nvPicPr>
          <p:cNvPr id="5" name="図 4">
            <a:extLst>
              <a:ext uri="{FF2B5EF4-FFF2-40B4-BE49-F238E27FC236}">
                <a16:creationId xmlns:a16="http://schemas.microsoft.com/office/drawing/2014/main" id="{58D0BBB8-218A-5791-2F53-9D169E83095C}"/>
              </a:ext>
            </a:extLst>
          </p:cNvPr>
          <p:cNvPicPr>
            <a:picLocks noChangeAspect="1"/>
          </p:cNvPicPr>
          <p:nvPr/>
        </p:nvPicPr>
        <p:blipFill>
          <a:blip r:embed="rId4"/>
          <a:stretch>
            <a:fillRect/>
          </a:stretch>
        </p:blipFill>
        <p:spPr>
          <a:xfrm>
            <a:off x="3863709" y="0"/>
            <a:ext cx="4860000" cy="6858000"/>
          </a:xfrm>
          <a:prstGeom prst="rect">
            <a:avLst/>
          </a:prstGeom>
        </p:spPr>
      </p:pic>
      <p:pic>
        <p:nvPicPr>
          <p:cNvPr id="6" name="図 5">
            <a:extLst>
              <a:ext uri="{FF2B5EF4-FFF2-40B4-BE49-F238E27FC236}">
                <a16:creationId xmlns:a16="http://schemas.microsoft.com/office/drawing/2014/main" id="{556F9ABA-BCBB-1785-504C-88E5B1CE3154}"/>
              </a:ext>
            </a:extLst>
          </p:cNvPr>
          <p:cNvPicPr>
            <a:picLocks noChangeAspect="1"/>
          </p:cNvPicPr>
          <p:nvPr/>
        </p:nvPicPr>
        <p:blipFill>
          <a:blip r:embed="rId5"/>
          <a:stretch>
            <a:fillRect/>
          </a:stretch>
        </p:blipFill>
        <p:spPr>
          <a:xfrm>
            <a:off x="7760788" y="0"/>
            <a:ext cx="4826630" cy="6858000"/>
          </a:xfrm>
          <a:prstGeom prst="rect">
            <a:avLst/>
          </a:prstGeom>
        </p:spPr>
      </p:pic>
    </p:spTree>
    <p:extLst>
      <p:ext uri="{BB962C8B-B14F-4D97-AF65-F5344CB8AC3E}">
        <p14:creationId xmlns:p14="http://schemas.microsoft.com/office/powerpoint/2010/main" val="374495034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3EA9779-7A20-4247-A6D4-A7D8D7286CB3}"/>
              </a:ext>
            </a:extLst>
          </p:cNvPr>
          <p:cNvPicPr>
            <a:picLocks noChangeAspect="1"/>
          </p:cNvPicPr>
          <p:nvPr/>
        </p:nvPicPr>
        <p:blipFill>
          <a:blip r:embed="rId3"/>
          <a:stretch>
            <a:fillRect/>
          </a:stretch>
        </p:blipFill>
        <p:spPr>
          <a:xfrm rot="20883622">
            <a:off x="338263" y="53789"/>
            <a:ext cx="3613716" cy="5039781"/>
          </a:xfrm>
          <a:prstGeom prst="rect">
            <a:avLst/>
          </a:prstGeom>
        </p:spPr>
      </p:pic>
      <p:pic>
        <p:nvPicPr>
          <p:cNvPr id="3" name="図 2">
            <a:extLst>
              <a:ext uri="{FF2B5EF4-FFF2-40B4-BE49-F238E27FC236}">
                <a16:creationId xmlns:a16="http://schemas.microsoft.com/office/drawing/2014/main" id="{C1DF0E09-47D0-4502-B908-2B2065740554}"/>
              </a:ext>
            </a:extLst>
          </p:cNvPr>
          <p:cNvPicPr>
            <a:picLocks noChangeAspect="1"/>
          </p:cNvPicPr>
          <p:nvPr/>
        </p:nvPicPr>
        <p:blipFill>
          <a:blip r:embed="rId4"/>
          <a:stretch>
            <a:fillRect/>
          </a:stretch>
        </p:blipFill>
        <p:spPr>
          <a:xfrm rot="20859403">
            <a:off x="1640827" y="709227"/>
            <a:ext cx="7180444" cy="5039781"/>
          </a:xfrm>
          <a:prstGeom prst="rect">
            <a:avLst/>
          </a:prstGeom>
        </p:spPr>
      </p:pic>
      <p:pic>
        <p:nvPicPr>
          <p:cNvPr id="4" name="図 3">
            <a:extLst>
              <a:ext uri="{FF2B5EF4-FFF2-40B4-BE49-F238E27FC236}">
                <a16:creationId xmlns:a16="http://schemas.microsoft.com/office/drawing/2014/main" id="{D215FED2-D82B-40AA-8EBC-D11D738C9C3D}"/>
              </a:ext>
            </a:extLst>
          </p:cNvPr>
          <p:cNvPicPr>
            <a:picLocks noChangeAspect="1"/>
          </p:cNvPicPr>
          <p:nvPr/>
        </p:nvPicPr>
        <p:blipFill>
          <a:blip r:embed="rId5"/>
          <a:stretch>
            <a:fillRect/>
          </a:stretch>
        </p:blipFill>
        <p:spPr>
          <a:xfrm rot="20823191">
            <a:off x="3283549" y="1873995"/>
            <a:ext cx="7072346" cy="4963909"/>
          </a:xfrm>
          <a:prstGeom prst="rect">
            <a:avLst/>
          </a:prstGeom>
        </p:spPr>
      </p:pic>
      <p:pic>
        <p:nvPicPr>
          <p:cNvPr id="5" name="図 4">
            <a:extLst>
              <a:ext uri="{FF2B5EF4-FFF2-40B4-BE49-F238E27FC236}">
                <a16:creationId xmlns:a16="http://schemas.microsoft.com/office/drawing/2014/main" id="{47050203-B093-434A-B75A-0D9E078098B3}"/>
              </a:ext>
            </a:extLst>
          </p:cNvPr>
          <p:cNvPicPr>
            <a:picLocks noChangeAspect="1"/>
          </p:cNvPicPr>
          <p:nvPr/>
        </p:nvPicPr>
        <p:blipFill>
          <a:blip r:embed="rId6"/>
          <a:stretch>
            <a:fillRect/>
          </a:stretch>
        </p:blipFill>
        <p:spPr>
          <a:xfrm rot="20852495">
            <a:off x="5355101" y="2895403"/>
            <a:ext cx="7239320" cy="5034913"/>
          </a:xfrm>
          <a:prstGeom prst="rect">
            <a:avLst/>
          </a:prstGeom>
        </p:spPr>
      </p:pic>
      <p:pic>
        <p:nvPicPr>
          <p:cNvPr id="6" name="図 5">
            <a:extLst>
              <a:ext uri="{FF2B5EF4-FFF2-40B4-BE49-F238E27FC236}">
                <a16:creationId xmlns:a16="http://schemas.microsoft.com/office/drawing/2014/main" id="{051D35D9-A0BD-40E4-99AF-1F3ECED7AF36}"/>
              </a:ext>
            </a:extLst>
          </p:cNvPr>
          <p:cNvPicPr>
            <a:picLocks noChangeAspect="1"/>
          </p:cNvPicPr>
          <p:nvPr/>
        </p:nvPicPr>
        <p:blipFill>
          <a:blip r:embed="rId7"/>
          <a:stretch>
            <a:fillRect/>
          </a:stretch>
        </p:blipFill>
        <p:spPr>
          <a:xfrm>
            <a:off x="9650247" y="-265501"/>
            <a:ext cx="2517866" cy="3060457"/>
          </a:xfrm>
          <a:prstGeom prst="rect">
            <a:avLst/>
          </a:prstGeom>
        </p:spPr>
      </p:pic>
      <p:sp>
        <p:nvSpPr>
          <p:cNvPr id="8" name="吹き出し: 角を丸めた四角形 7">
            <a:extLst>
              <a:ext uri="{FF2B5EF4-FFF2-40B4-BE49-F238E27FC236}">
                <a16:creationId xmlns:a16="http://schemas.microsoft.com/office/drawing/2014/main" id="{063BD714-C67D-4175-A3E5-896E6D591E60}"/>
              </a:ext>
            </a:extLst>
          </p:cNvPr>
          <p:cNvSpPr/>
          <p:nvPr/>
        </p:nvSpPr>
        <p:spPr>
          <a:xfrm>
            <a:off x="1104449" y="5170035"/>
            <a:ext cx="7032812" cy="1479176"/>
          </a:xfrm>
          <a:prstGeom prst="wedgeRoundRectCallout">
            <a:avLst>
              <a:gd name="adj1" fmla="val 57803"/>
              <a:gd name="adj2" fmla="val -161677"/>
              <a:gd name="adj3" fmla="val 16667"/>
            </a:avLst>
          </a:prstGeom>
          <a:solidFill>
            <a:srgbClr val="FFFFFF">
              <a:alpha val="69804"/>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「私の応援団」として普段からお付き合いのある医療機関や介護支援専門員など、またサービス事業者や信頼できる知人などについて記入しておくページを設定しています。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きっと、いざというときにはとても役に立つはずです。</a:t>
            </a:r>
          </a:p>
        </p:txBody>
      </p:sp>
      <p:sp>
        <p:nvSpPr>
          <p:cNvPr id="9" name="吹き出し: 角を丸めた四角形 8">
            <a:extLst>
              <a:ext uri="{FF2B5EF4-FFF2-40B4-BE49-F238E27FC236}">
                <a16:creationId xmlns:a16="http://schemas.microsoft.com/office/drawing/2014/main" id="{B33D7DBF-3A45-49A7-A11D-1B82A0F5B6BD}"/>
              </a:ext>
            </a:extLst>
          </p:cNvPr>
          <p:cNvSpPr/>
          <p:nvPr/>
        </p:nvSpPr>
        <p:spPr>
          <a:xfrm>
            <a:off x="182349" y="1968680"/>
            <a:ext cx="3807073" cy="967174"/>
          </a:xfrm>
          <a:prstGeom prst="wedgeRoundRectCallout">
            <a:avLst>
              <a:gd name="adj1" fmla="val 44220"/>
              <a:gd name="adj2" fmla="val 110617"/>
              <a:gd name="adj3" fmla="val 16667"/>
            </a:avLst>
          </a:prstGeom>
          <a:solidFill>
            <a:srgbClr val="FFFFFF">
              <a:alpha val="69804"/>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記入にあたっての簡単なアドバイスを書き込んでいます。</a:t>
            </a:r>
          </a:p>
        </p:txBody>
      </p:sp>
    </p:spTree>
    <p:extLst>
      <p:ext uri="{BB962C8B-B14F-4D97-AF65-F5344CB8AC3E}">
        <p14:creationId xmlns:p14="http://schemas.microsoft.com/office/powerpoint/2010/main" val="10421806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500"/>
                            </p:stCondLst>
                            <p:childTnLst>
                              <p:par>
                                <p:cTn id="9" presetID="22" presetClass="entr" presetSubtype="4" fill="hold" grpId="0" nodeType="afterEffect">
                                  <p:stCondLst>
                                    <p:cond delay="3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FA12E51-AA8E-4EE1-91B3-8CAF67B858AA}"/>
              </a:ext>
            </a:extLst>
          </p:cNvPr>
          <p:cNvPicPr>
            <a:picLocks noChangeAspect="1"/>
          </p:cNvPicPr>
          <p:nvPr/>
        </p:nvPicPr>
        <p:blipFill>
          <a:blip r:embed="rId3"/>
          <a:stretch>
            <a:fillRect/>
          </a:stretch>
        </p:blipFill>
        <p:spPr>
          <a:xfrm>
            <a:off x="0" y="0"/>
            <a:ext cx="9667560" cy="6858000"/>
          </a:xfrm>
          <a:prstGeom prst="rect">
            <a:avLst/>
          </a:prstGeom>
        </p:spPr>
      </p:pic>
      <p:sp>
        <p:nvSpPr>
          <p:cNvPr id="5" name="吹き出し: 角を丸めた四角形 4">
            <a:extLst>
              <a:ext uri="{FF2B5EF4-FFF2-40B4-BE49-F238E27FC236}">
                <a16:creationId xmlns:a16="http://schemas.microsoft.com/office/drawing/2014/main" id="{561CBF5B-FD40-4261-9BCC-7EB202D0C445}"/>
              </a:ext>
            </a:extLst>
          </p:cNvPr>
          <p:cNvSpPr/>
          <p:nvPr/>
        </p:nvSpPr>
        <p:spPr>
          <a:xfrm>
            <a:off x="6481482" y="1492624"/>
            <a:ext cx="5365378" cy="4867835"/>
          </a:xfrm>
          <a:prstGeom prst="wedgeRoundRectCallout">
            <a:avLst>
              <a:gd name="adj1" fmla="val -109376"/>
              <a:gd name="adj2" fmla="val -48260"/>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「これから手帳」で自分らしく暮らすことについて考えたことが、その先にある人生の最後のときについても考えるきっかけになるかもしれません。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自分の考えを伝えられなくなった時のために、そのような状況になった場合に備えて、前もって自分の考えや希望を家族やかかりつけ医に伝えておく方法があることを知っておいていただきましょう。</a:t>
            </a:r>
          </a:p>
        </p:txBody>
      </p:sp>
    </p:spTree>
    <p:extLst>
      <p:ext uri="{BB962C8B-B14F-4D97-AF65-F5344CB8AC3E}">
        <p14:creationId xmlns:p14="http://schemas.microsoft.com/office/powerpoint/2010/main" val="37454495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17618-F211-C953-0009-90F7A770CC09}"/>
              </a:ext>
            </a:extLst>
          </p:cNvPr>
          <p:cNvSpPr>
            <a:spLocks noGrp="1"/>
          </p:cNvSpPr>
          <p:nvPr>
            <p:ph type="title"/>
          </p:nvPr>
        </p:nvSpPr>
        <p:spPr>
          <a:xfrm>
            <a:off x="838200" y="324873"/>
            <a:ext cx="10515600" cy="686927"/>
          </a:xfrm>
        </p:spPr>
        <p:txBody>
          <a:bodyPr>
            <a:normAutofit fontScale="90000"/>
          </a:bodyPr>
          <a:lstStyle/>
          <a:p>
            <a:pPr algn="ctr"/>
            <a:r>
              <a:rPr kumimoji="1" lang="ja-JP" altLang="en-US" dirty="0"/>
              <a:t>赤い手帳と白い手帳</a:t>
            </a:r>
          </a:p>
        </p:txBody>
      </p:sp>
      <p:sp>
        <p:nvSpPr>
          <p:cNvPr id="4" name="テキスト プレースホルダー 3">
            <a:extLst>
              <a:ext uri="{FF2B5EF4-FFF2-40B4-BE49-F238E27FC236}">
                <a16:creationId xmlns:a16="http://schemas.microsoft.com/office/drawing/2014/main" id="{11DAA432-1D56-8B72-8E86-055A3FBE6985}"/>
              </a:ext>
            </a:extLst>
          </p:cNvPr>
          <p:cNvSpPr>
            <a:spLocks noGrp="1"/>
          </p:cNvSpPr>
          <p:nvPr>
            <p:ph type="body" idx="1"/>
          </p:nvPr>
        </p:nvSpPr>
        <p:spPr>
          <a:xfrm>
            <a:off x="838200" y="1011800"/>
            <a:ext cx="5157787" cy="561361"/>
          </a:xfrm>
        </p:spPr>
        <p:txBody>
          <a:bodyPr/>
          <a:lstStyle/>
          <a:p>
            <a:pPr algn="ctr"/>
            <a:r>
              <a:rPr lang="ja-JP" altLang="en-US" dirty="0"/>
              <a:t>専門職からのメッセージ</a:t>
            </a:r>
          </a:p>
        </p:txBody>
      </p:sp>
      <p:pic>
        <p:nvPicPr>
          <p:cNvPr id="11" name="コンテンツ プレースホルダー 10">
            <a:extLst>
              <a:ext uri="{FF2B5EF4-FFF2-40B4-BE49-F238E27FC236}">
                <a16:creationId xmlns:a16="http://schemas.microsoft.com/office/drawing/2014/main" id="{6B24A86A-96A5-4257-2CC5-9277B26E6806}"/>
              </a:ext>
            </a:extLst>
          </p:cNvPr>
          <p:cNvPicPr>
            <a:picLocks noGrp="1" noChangeAspect="1"/>
          </p:cNvPicPr>
          <p:nvPr>
            <p:ph sz="half" idx="2"/>
          </p:nvPr>
        </p:nvPicPr>
        <p:blipFill>
          <a:blip r:embed="rId3"/>
          <a:stretch>
            <a:fillRect/>
          </a:stretch>
        </p:blipFill>
        <p:spPr>
          <a:xfrm>
            <a:off x="1578461" y="1573161"/>
            <a:ext cx="3677264" cy="5182977"/>
          </a:xfrm>
        </p:spPr>
      </p:pic>
      <p:sp>
        <p:nvSpPr>
          <p:cNvPr id="6" name="テキスト プレースホルダー 5">
            <a:extLst>
              <a:ext uri="{FF2B5EF4-FFF2-40B4-BE49-F238E27FC236}">
                <a16:creationId xmlns:a16="http://schemas.microsoft.com/office/drawing/2014/main" id="{02B56813-1834-82B4-0AE3-B3BA4405914D}"/>
              </a:ext>
            </a:extLst>
          </p:cNvPr>
          <p:cNvSpPr>
            <a:spLocks noGrp="1"/>
          </p:cNvSpPr>
          <p:nvPr>
            <p:ph type="body" sz="quarter" idx="3"/>
          </p:nvPr>
        </p:nvSpPr>
        <p:spPr>
          <a:xfrm>
            <a:off x="6170612" y="1011800"/>
            <a:ext cx="5183188" cy="561361"/>
          </a:xfrm>
        </p:spPr>
        <p:txBody>
          <a:bodyPr/>
          <a:lstStyle/>
          <a:p>
            <a:pPr algn="ctr"/>
            <a:r>
              <a:rPr lang="ja-JP" altLang="en-US" dirty="0"/>
              <a:t>利用者・患者さんからのメッセージ</a:t>
            </a:r>
          </a:p>
        </p:txBody>
      </p:sp>
      <p:pic>
        <p:nvPicPr>
          <p:cNvPr id="9" name="コンテンツ プレースホルダー 8">
            <a:extLst>
              <a:ext uri="{FF2B5EF4-FFF2-40B4-BE49-F238E27FC236}">
                <a16:creationId xmlns:a16="http://schemas.microsoft.com/office/drawing/2014/main" id="{F93681E7-38F4-ADA2-2CFF-F5D560C13367}"/>
              </a:ext>
            </a:extLst>
          </p:cNvPr>
          <p:cNvPicPr>
            <a:picLocks noGrp="1" noChangeAspect="1"/>
          </p:cNvPicPr>
          <p:nvPr>
            <p:ph sz="quarter" idx="4"/>
          </p:nvPr>
        </p:nvPicPr>
        <p:blipFill>
          <a:blip r:embed="rId4"/>
          <a:stretch>
            <a:fillRect/>
          </a:stretch>
        </p:blipFill>
        <p:spPr>
          <a:xfrm>
            <a:off x="7617943" y="2322355"/>
            <a:ext cx="2606333" cy="3684588"/>
          </a:xfrm>
          <a:ln w="6350">
            <a:solidFill>
              <a:schemeClr val="tx1"/>
            </a:solidFill>
          </a:ln>
        </p:spPr>
      </p:pic>
    </p:spTree>
    <p:extLst>
      <p:ext uri="{BB962C8B-B14F-4D97-AF65-F5344CB8AC3E}">
        <p14:creationId xmlns:p14="http://schemas.microsoft.com/office/powerpoint/2010/main" val="163079121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「これから手帳」を活用して</a:t>
            </a:r>
            <a:r>
              <a:rPr kumimoji="1" lang="en-US" altLang="ja-JP" sz="4800" dirty="0"/>
              <a:t>…</a:t>
            </a:r>
            <a:endParaRPr kumimoji="1" lang="ja-JP" altLang="en-US" sz="4800" dirty="0"/>
          </a:p>
        </p:txBody>
      </p:sp>
      <p:sp>
        <p:nvSpPr>
          <p:cNvPr id="3" name="コンテンツ プレースホルダー 2"/>
          <p:cNvSpPr>
            <a:spLocks noGrp="1"/>
          </p:cNvSpPr>
          <p:nvPr>
            <p:ph idx="1"/>
          </p:nvPr>
        </p:nvSpPr>
        <p:spPr>
          <a:xfrm>
            <a:off x="450376" y="1825625"/>
            <a:ext cx="10042583" cy="4351338"/>
          </a:xfrm>
        </p:spPr>
        <p:txBody>
          <a:bodyPr>
            <a:normAutofit fontScale="92500"/>
          </a:bodyPr>
          <a:lstStyle/>
          <a:p>
            <a:pPr>
              <a:buFont typeface="Wingdings" panose="05000000000000000000" pitchFamily="2" charset="2"/>
              <a:buChar char="Ø"/>
            </a:pPr>
            <a:r>
              <a:rPr lang="ja-JP" altLang="en-US" sz="4000" dirty="0"/>
              <a:t>出来る限り自立して自分らしく生活することについて啓発します。</a:t>
            </a:r>
            <a:endParaRPr lang="en-US" altLang="ja-JP" sz="4000" dirty="0"/>
          </a:p>
          <a:p>
            <a:pPr>
              <a:buFont typeface="Wingdings" panose="05000000000000000000" pitchFamily="2" charset="2"/>
              <a:buChar char="Ø"/>
            </a:pPr>
            <a:endParaRPr lang="en-US" altLang="ja-JP" sz="1700" dirty="0"/>
          </a:p>
          <a:p>
            <a:pPr>
              <a:buFont typeface="Wingdings" panose="05000000000000000000" pitchFamily="2" charset="2"/>
              <a:buChar char="Ø"/>
            </a:pPr>
            <a:r>
              <a:rPr kumimoji="1" lang="ja-JP" altLang="en-US" sz="4000" dirty="0"/>
              <a:t>６つの質問に一緒に取り組み、本人の自立に向けた意欲の向上を図ります。</a:t>
            </a:r>
            <a:endParaRPr kumimoji="1" lang="en-US" altLang="ja-JP" sz="4000" dirty="0"/>
          </a:p>
          <a:p>
            <a:pPr>
              <a:buFont typeface="Wingdings" panose="05000000000000000000" pitchFamily="2" charset="2"/>
              <a:buChar char="Ø"/>
            </a:pPr>
            <a:endParaRPr kumimoji="1" lang="en-US" altLang="ja-JP" sz="1700" dirty="0"/>
          </a:p>
          <a:p>
            <a:pPr>
              <a:buFont typeface="Wingdings" panose="05000000000000000000" pitchFamily="2" charset="2"/>
              <a:buChar char="Ø"/>
            </a:pPr>
            <a:r>
              <a:rPr lang="ja-JP" altLang="en-US" sz="4000" dirty="0"/>
              <a:t>本人の「これまで」や「これから」についてチームで理解</a:t>
            </a:r>
            <a:r>
              <a:rPr kumimoji="1" lang="ja-JP" altLang="en-US" sz="4000" dirty="0"/>
              <a:t>を深め、共有しましょう。</a:t>
            </a:r>
          </a:p>
        </p:txBody>
      </p:sp>
      <p:pic>
        <p:nvPicPr>
          <p:cNvPr id="4" name="コンテンツ プレースホルダー 8">
            <a:extLst>
              <a:ext uri="{FF2B5EF4-FFF2-40B4-BE49-F238E27FC236}">
                <a16:creationId xmlns:a16="http://schemas.microsoft.com/office/drawing/2014/main" id="{9BC23B0C-19F8-EC74-8B45-3D930B02546D}"/>
              </a:ext>
            </a:extLst>
          </p:cNvPr>
          <p:cNvPicPr>
            <a:picLocks noChangeAspect="1"/>
          </p:cNvPicPr>
          <p:nvPr/>
        </p:nvPicPr>
        <p:blipFill>
          <a:blip r:embed="rId3"/>
          <a:stretch>
            <a:fillRect/>
          </a:stretch>
        </p:blipFill>
        <p:spPr>
          <a:xfrm rot="443970">
            <a:off x="10699101" y="3232736"/>
            <a:ext cx="959198" cy="1356024"/>
          </a:xfrm>
          <a:prstGeom prst="rect">
            <a:avLst/>
          </a:prstGeom>
          <a:ln w="6350">
            <a:solidFill>
              <a:schemeClr val="tx1"/>
            </a:solidFill>
          </a:ln>
        </p:spPr>
      </p:pic>
      <p:pic>
        <p:nvPicPr>
          <p:cNvPr id="5" name="コンテンツ プレースホルダー 10">
            <a:extLst>
              <a:ext uri="{FF2B5EF4-FFF2-40B4-BE49-F238E27FC236}">
                <a16:creationId xmlns:a16="http://schemas.microsoft.com/office/drawing/2014/main" id="{115DC7FE-0BF9-E7D2-FB90-37114303BA23}"/>
              </a:ext>
            </a:extLst>
          </p:cNvPr>
          <p:cNvPicPr>
            <a:picLocks noChangeAspect="1"/>
          </p:cNvPicPr>
          <p:nvPr/>
        </p:nvPicPr>
        <p:blipFill>
          <a:blip r:embed="rId4"/>
          <a:stretch>
            <a:fillRect/>
          </a:stretch>
        </p:blipFill>
        <p:spPr>
          <a:xfrm rot="448927">
            <a:off x="10557196" y="1276378"/>
            <a:ext cx="1202051" cy="1694250"/>
          </a:xfrm>
          <a:prstGeom prst="rect">
            <a:avLst/>
          </a:prstGeom>
        </p:spPr>
      </p:pic>
      <p:pic>
        <p:nvPicPr>
          <p:cNvPr id="7" name="コンテンツ プレースホルダー 8">
            <a:extLst>
              <a:ext uri="{FF2B5EF4-FFF2-40B4-BE49-F238E27FC236}">
                <a16:creationId xmlns:a16="http://schemas.microsoft.com/office/drawing/2014/main" id="{B1546FC6-4FD6-DC66-1106-C55287FA96BF}"/>
              </a:ext>
            </a:extLst>
          </p:cNvPr>
          <p:cNvPicPr>
            <a:picLocks noChangeAspect="1"/>
          </p:cNvPicPr>
          <p:nvPr/>
        </p:nvPicPr>
        <p:blipFill>
          <a:blip r:embed="rId3"/>
          <a:stretch>
            <a:fillRect/>
          </a:stretch>
        </p:blipFill>
        <p:spPr>
          <a:xfrm rot="443970">
            <a:off x="10699102" y="4949728"/>
            <a:ext cx="959198" cy="1356024"/>
          </a:xfrm>
          <a:prstGeom prst="rect">
            <a:avLst/>
          </a:prstGeom>
          <a:ln w="6350">
            <a:solidFill>
              <a:schemeClr val="tx1"/>
            </a:solidFill>
          </a:ln>
        </p:spPr>
      </p:pic>
    </p:spTree>
    <p:extLst>
      <p:ext uri="{BB962C8B-B14F-4D97-AF65-F5344CB8AC3E}">
        <p14:creationId xmlns:p14="http://schemas.microsoft.com/office/powerpoint/2010/main" val="92689387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F0C69F4-40FB-7E6A-3069-F0E8E65060DD}"/>
              </a:ext>
            </a:extLst>
          </p:cNvPr>
          <p:cNvPicPr>
            <a:picLocks noChangeAspect="1"/>
          </p:cNvPicPr>
          <p:nvPr/>
        </p:nvPicPr>
        <p:blipFill>
          <a:blip r:embed="rId3"/>
          <a:stretch>
            <a:fillRect/>
          </a:stretch>
        </p:blipFill>
        <p:spPr>
          <a:xfrm>
            <a:off x="6224337" y="282723"/>
            <a:ext cx="5807864" cy="6501658"/>
          </a:xfrm>
          <a:prstGeom prst="rect">
            <a:avLst/>
          </a:prstGeom>
        </p:spPr>
      </p:pic>
      <p:sp>
        <p:nvSpPr>
          <p:cNvPr id="6" name="テキスト ボックス 5">
            <a:extLst>
              <a:ext uri="{FF2B5EF4-FFF2-40B4-BE49-F238E27FC236}">
                <a16:creationId xmlns:a16="http://schemas.microsoft.com/office/drawing/2014/main" id="{2F715BEB-7E92-144C-D62D-0B2AB3F7BE51}"/>
              </a:ext>
            </a:extLst>
          </p:cNvPr>
          <p:cNvSpPr txBox="1"/>
          <p:nvPr/>
        </p:nvSpPr>
        <p:spPr>
          <a:xfrm>
            <a:off x="159798" y="238190"/>
            <a:ext cx="10780917" cy="6370975"/>
          </a:xfrm>
          <a:prstGeom prst="rect">
            <a:avLst/>
          </a:prstGeom>
          <a:noFill/>
        </p:spPr>
        <p:txBody>
          <a:bodyPr wrap="square">
            <a:spAutoFit/>
          </a:bodyPr>
          <a:lstStyle/>
          <a:p>
            <a:r>
              <a:rPr lang="ja-JP" altLang="en-US" sz="2400" dirty="0"/>
              <a:t>広島県地域包括・在宅介護支援センター協議会のホームページで</a:t>
            </a:r>
          </a:p>
          <a:p>
            <a:r>
              <a:rPr lang="ja-JP" altLang="en-US" sz="2400" dirty="0"/>
              <a:t>「これから手帳」</a:t>
            </a:r>
            <a:endParaRPr lang="en-US" altLang="ja-JP" sz="2400" dirty="0"/>
          </a:p>
          <a:p>
            <a:r>
              <a:rPr lang="ja-JP" altLang="en-US" sz="2400" dirty="0"/>
              <a:t>「自立支援多職種ネットワーク推進会議」</a:t>
            </a:r>
            <a:endParaRPr lang="en-US" altLang="ja-JP" sz="2400" dirty="0"/>
          </a:p>
          <a:p>
            <a:r>
              <a:rPr lang="ja-JP" altLang="en-US" sz="2400" dirty="0"/>
              <a:t>　　　　　について紹介を行っております。</a:t>
            </a:r>
          </a:p>
          <a:p>
            <a:endParaRPr lang="en-US" altLang="ja-JP" sz="2400" dirty="0"/>
          </a:p>
          <a:p>
            <a:endParaRPr lang="en-US" altLang="ja-JP" sz="2400" dirty="0"/>
          </a:p>
          <a:p>
            <a:endParaRPr lang="en-US" altLang="ja-JP" sz="2400" dirty="0"/>
          </a:p>
          <a:p>
            <a:endParaRPr lang="en-US" altLang="ja-JP" sz="2400" dirty="0"/>
          </a:p>
          <a:p>
            <a:r>
              <a:rPr lang="ja-JP" altLang="en-US" sz="2400" dirty="0"/>
              <a:t>「これから手帳」につきましては、</a:t>
            </a:r>
            <a:endParaRPr lang="en-US" altLang="ja-JP" sz="2400" dirty="0"/>
          </a:p>
          <a:p>
            <a:r>
              <a:rPr lang="ja-JP" altLang="en-US" sz="2400" dirty="0"/>
              <a:t>　以下の閲覧、ダウンロードが可能です。</a:t>
            </a:r>
          </a:p>
          <a:p>
            <a:pPr marL="285750" indent="-285750">
              <a:buFont typeface="Wingdings" panose="05000000000000000000" pitchFamily="2" charset="2"/>
              <a:buChar char="Ø"/>
            </a:pPr>
            <a:r>
              <a:rPr lang="ja-JP" altLang="en-US" sz="2400" dirty="0"/>
              <a:t>「これから手帳」　赤い手帳</a:t>
            </a:r>
          </a:p>
          <a:p>
            <a:pPr marL="285750" indent="-285750">
              <a:buFont typeface="Wingdings" panose="05000000000000000000" pitchFamily="2" charset="2"/>
              <a:buChar char="Ø"/>
            </a:pPr>
            <a:r>
              <a:rPr lang="ja-JP" altLang="en-US" sz="2400" dirty="0"/>
              <a:t>「これから手帳～わたしの想い～」　白い手帳</a:t>
            </a:r>
          </a:p>
          <a:p>
            <a:endParaRPr lang="en-US" altLang="ja-JP" sz="2400" dirty="0"/>
          </a:p>
          <a:p>
            <a:r>
              <a:rPr lang="ja-JP" altLang="en-US" sz="2400" dirty="0"/>
              <a:t>　手帳の活用にあたっては、</a:t>
            </a:r>
            <a:r>
              <a:rPr lang="en-US" altLang="ja-JP" sz="2400" dirty="0"/>
              <a:t>2019</a:t>
            </a:r>
            <a:r>
              <a:rPr lang="ja-JP" altLang="en-US" sz="2400" dirty="0"/>
              <a:t>年度発行の</a:t>
            </a:r>
          </a:p>
          <a:p>
            <a:pPr marL="285750" indent="-285750">
              <a:buFont typeface="Wingdings" panose="05000000000000000000" pitchFamily="2" charset="2"/>
              <a:buChar char="Ø"/>
            </a:pPr>
            <a:r>
              <a:rPr lang="ja-JP" altLang="en-US" sz="2400" dirty="0"/>
              <a:t>「これから手帳」活用マニュアル（専門職版）</a:t>
            </a:r>
          </a:p>
          <a:p>
            <a:pPr marL="285750" indent="-285750">
              <a:buFont typeface="Wingdings" panose="05000000000000000000" pitchFamily="2" charset="2"/>
              <a:buChar char="Ø"/>
            </a:pPr>
            <a:r>
              <a:rPr lang="ja-JP" altLang="en-US" sz="2400" dirty="0"/>
              <a:t>「これから手帳」活用マニュアル（サロン版）</a:t>
            </a:r>
          </a:p>
          <a:p>
            <a:pPr marL="285750" indent="-285750">
              <a:buFont typeface="Wingdings" panose="05000000000000000000" pitchFamily="2" charset="2"/>
              <a:buChar char="Ø"/>
            </a:pPr>
            <a:r>
              <a:rPr lang="ja-JP" altLang="en-US" sz="2400" dirty="0"/>
              <a:t>「これから手帳」活用ロールプレイ</a:t>
            </a:r>
            <a:r>
              <a:rPr lang="en-US" altLang="ja-JP" sz="2400" dirty="0"/>
              <a:t>〔</a:t>
            </a:r>
            <a:r>
              <a:rPr lang="ja-JP" altLang="en-US" sz="2400" dirty="0"/>
              <a:t>ケアハウス版</a:t>
            </a:r>
            <a:r>
              <a:rPr lang="en-US" altLang="ja-JP" sz="2400" dirty="0"/>
              <a:t>〕</a:t>
            </a:r>
            <a:r>
              <a:rPr lang="ja-JP" altLang="en-US" sz="2400" dirty="0"/>
              <a:t>動画視聴</a:t>
            </a:r>
          </a:p>
        </p:txBody>
      </p:sp>
    </p:spTree>
    <p:extLst>
      <p:ext uri="{BB962C8B-B14F-4D97-AF65-F5344CB8AC3E}">
        <p14:creationId xmlns:p14="http://schemas.microsoft.com/office/powerpoint/2010/main" val="128201166"/>
      </p:ext>
    </p:extLst>
  </p:cSld>
  <p:clrMapOvr>
    <a:masterClrMapping/>
  </p:clrMapOvr>
  <p:transition spd="slow">
    <p:wipe dir="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1578</Words>
  <Application>Microsoft Office PowerPoint</Application>
  <PresentationFormat>ワイド画面</PresentationFormat>
  <Paragraphs>104</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游ゴシック</vt:lpstr>
      <vt:lpstr>游ゴシック Light</vt:lpstr>
      <vt:lpstr>Arial</vt:lpstr>
      <vt:lpstr>Wingdings</vt:lpstr>
      <vt:lpstr>Office テーマ</vt:lpstr>
      <vt:lpstr>「これから手帳」 と 多職種ネットワーク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赤い手帳と白い手帳</vt:lpstr>
      <vt:lpstr>「これから手帳」を活用して…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これから手帳と多職種ネットワーク</dc:title>
  <dc:creator>小山峰志　老健かなえ</dc:creator>
  <cp:lastModifiedBy>kensha014</cp:lastModifiedBy>
  <cp:revision>13</cp:revision>
  <dcterms:created xsi:type="dcterms:W3CDTF">2023-01-03T01:34:29Z</dcterms:created>
  <dcterms:modified xsi:type="dcterms:W3CDTF">2023-09-25T01:05:05Z</dcterms:modified>
</cp:coreProperties>
</file>